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56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9999F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45"/>
  </p:normalViewPr>
  <p:slideViewPr>
    <p:cSldViewPr snapToGrid="0" snapToObjects="1">
      <p:cViewPr varScale="1">
        <p:scale>
          <a:sx n="112" d="100"/>
          <a:sy n="112" d="100"/>
        </p:scale>
        <p:origin x="5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40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F543D-AA68-8C48-9C97-8D3C86C00C41}" type="datetimeFigureOut">
              <a:rPr lang="de-DE" smtClean="0"/>
              <a:t>21.06.2022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CCE0A-A9C6-F449-9185-C68F3F0FFE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37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CCE0A-A9C6-F449-9185-C68F3F0FFE5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5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CCE0A-A9C6-F449-9185-C68F3F0FFE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46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1B73-C14C-C717-D5FA-F59890A1F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1C107-1CA1-A641-C4F7-4C4410841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7F305-8AF1-3565-2644-4E7C19B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5FE5-ACA5-48B7-946E-A802F0FA69F6}" type="datetime1">
              <a:rPr lang="de-DE" smtClean="0"/>
              <a:t>22.06.2022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4056C-5757-77F9-AAAD-A5D71740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86DC5-7072-7195-3BB8-F4933C78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24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BA1A-32FC-B6C9-8A1B-86A2E836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B82E5-BBA6-593A-02DF-7201CEC0E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FD62-25E4-A31A-0DEF-592B460A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831B3-35A0-4C8A-AE4D-1FAC44572497}" type="datetime1">
              <a:rPr lang="de-DE" smtClean="0"/>
              <a:t>22.06.2022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70E4F-6F39-F0A9-6212-E45DADEA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A391-9B08-3339-84BD-FA0AA66D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70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8BC46-3CAA-6CCB-6A17-B47016E31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62213-8A0F-6B39-8637-DF33C97FC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B5E56-0AAE-A0D5-2284-7AF13D4D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87B7-6216-4732-B274-2111DAFA4DDF}" type="datetime1">
              <a:rPr lang="de-DE" smtClean="0"/>
              <a:t>22.06.2022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2DF6-9D77-6259-636C-1E45ED8A1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E4BBF-2A50-F284-EF8D-B56E881C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49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E21D-202C-E57F-09F2-C0DD78CB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49B47-DC6B-C0D7-F934-B4D8A6E3F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F4B5-2DA6-4030-776C-E585DDE1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994C1-341C-4F25-8537-10FDB2D12F36}" type="datetime1">
              <a:rPr lang="de-DE" smtClean="0"/>
              <a:t>22.06.2022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8A5C-79D7-B13F-289A-4CAAC0AF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0B745-98D7-B653-38E4-D2A0BC46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268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F9D78-E575-4FA3-4039-06AC9E544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AAF50-4666-DC32-8EA9-1835B5C64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A7349-FE46-AA8C-E960-9AC4511B6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684F-7B31-43E5-B719-8476D23FCCD4}" type="datetime1">
              <a:rPr lang="de-DE" smtClean="0"/>
              <a:t>22.06.2022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9BB8B-831D-1F93-18AE-85260753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3A17-CF8B-E336-295A-8C2C0B42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6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C70C-7D58-9835-A461-3D182227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4530-BED7-D046-3810-9DC2AE819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0BA9C-AA5E-AD25-7390-572F9F7E4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EE004-1DD9-CCAB-DD94-2A6F7643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D9F43-3082-4C12-89E5-8D1BB6653042}" type="datetime1">
              <a:rPr lang="de-DE" smtClean="0"/>
              <a:t>22.06.2022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9644B-5EB0-B9E9-0420-7BB23F9C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25500-7EB6-C1BB-526E-6AF59CE9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25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7790-A85B-6290-D849-B5A40D16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F4C76-6AE3-2CAD-8F5A-34CFC75A0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CA2CD-A4D3-8F16-114C-BAFCC19D2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3B6B36-E582-1A3D-B552-57E7D2940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57B6A0-E151-C7FA-1EE4-7121DBB19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3BED2-B115-85FC-167D-0822FDCF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F53C-217F-4145-9BB0-92EF3BB2837E}" type="datetime1">
              <a:rPr lang="de-DE" smtClean="0"/>
              <a:t>22.06.2022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63D02-782B-B989-1F0A-F5A27A30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19BC25-859A-F17C-E03B-CF459C92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25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599A-FF90-B3E9-B781-A2A2B4E9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DDE3A4-6439-DD16-F700-CD4CE8DB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840C0-F5C6-4B56-AE9D-49C871ABA6AB}" type="datetime1">
              <a:rPr lang="de-DE" smtClean="0"/>
              <a:t>22.06.2022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8A73E-7DC9-8E98-7167-AC7842BF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BB65E-072A-FFB1-0A1E-0733C8BD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869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4FABF-851E-E122-A70A-3A1657C6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6A4E-7166-4E93-8E80-D62AA10050AE}" type="datetime1">
              <a:rPr lang="de-DE" smtClean="0"/>
              <a:t>22.06.2022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609C8-09AD-EE31-7016-90BA1FDB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5A811-9389-BEC4-D195-DB911B3F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25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95EC-ADE1-820F-4CA6-19A2D6F7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09DA-185D-3814-9559-199BE9A90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4D9F1-0050-1E6A-3511-1F287CE17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16EE0-6C94-5D3B-FF70-8A0B4F3E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E3784-E360-4AF6-B9B3-F3A3DBDEE52C}" type="datetime1">
              <a:rPr lang="de-DE" smtClean="0"/>
              <a:t>22.06.2022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DCF00-331A-F6EE-290D-00D9BFCB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6BFAA-A0C3-C60F-BE50-B9A6E7DEF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424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D656-3A94-8C74-E2D9-624555BF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59D28-7A9A-5E85-8B6C-33AD9BEF4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03181-6541-3EA1-6AFE-94A6B849D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69226-7C78-A34A-D87F-04765400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D30B-D0C2-44EC-AF70-51BA2E25E2C7}" type="datetime1">
              <a:rPr lang="de-DE" smtClean="0"/>
              <a:t>22.06.2022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3A796-834D-3200-62D4-0FC4E31B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9369B-12AA-FD5E-BDA0-FB7E8EF9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26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AE879-5DD0-A685-E637-08595BD6A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39FE-77C5-B211-4101-B4950B7D8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499-DA14-FCEF-7C2C-F61526247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F3987-7898-400E-970C-7957DC207E8A}" type="datetime1">
              <a:rPr lang="de-DE" smtClean="0"/>
              <a:t>22.06.2022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7DAC9-B52C-9446-4A5E-37208647D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06020-9AE1-85F8-0F88-43B33578D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AC9BD-F426-4B4B-A972-A7ACAF33886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93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vocardio/ganivers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684E-1418-E9EE-52B7-F1212731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 err="1">
                <a:latin typeface="Bahnschrift SemiBold Condensed" panose="020B0502040204020203" pitchFamily="34" charset="0"/>
              </a:rPr>
              <a:t>ganiverse</a:t>
            </a:r>
            <a:endParaRPr lang="en-GB" sz="48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66B9-1AAC-2CBD-7AE5-4C9E2122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378813"/>
            <a:ext cx="5532781" cy="148079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Bahnschrift SemiCondensed" panose="020B0502040204020203" pitchFamily="34" charset="0"/>
              </a:rPr>
              <a:t>a generative adversarial network (GAN) to create never seen celestial bodies that might be hovering somewhere in our universe.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6BC0F5-5F6D-0B19-4F32-A678F183B959}"/>
              </a:ext>
            </a:extLst>
          </p:cNvPr>
          <p:cNvSpPr txBox="1">
            <a:spLocks/>
          </p:cNvSpPr>
          <p:nvPr/>
        </p:nvSpPr>
        <p:spPr>
          <a:xfrm>
            <a:off x="838200" y="2547730"/>
            <a:ext cx="10515600" cy="34555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b="1" dirty="0">
                <a:solidFill>
                  <a:srgbClr val="6666FF"/>
                </a:solidFill>
                <a:latin typeface="Bahnschrift SemiCondensed" panose="020B0502040204020203" pitchFamily="34" charset="0"/>
              </a:rPr>
              <a:t>structure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project plan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data wrangling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GAN architecture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results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discussion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add-on: webapp w/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tensorflow-js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Bahnschrift SemiCondensed" panose="020B0502040204020203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en-GB" dirty="0">
              <a:latin typeface="Bahnschrift SemiCondensed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0681-823D-F52C-AB08-E9D147AD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07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626311-6134-FA6E-E8F8-15D9EE79D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250" y="342817"/>
            <a:ext cx="9144000" cy="692087"/>
          </a:xfrm>
        </p:spPr>
        <p:txBody>
          <a:bodyPr>
            <a:noAutofit/>
          </a:bodyPr>
          <a:lstStyle/>
          <a:p>
            <a:r>
              <a:rPr lang="de-DE" sz="2800" dirty="0">
                <a:latin typeface="Bahnschrift SemiBold Condensed" panose="020B0502040204020203" pitchFamily="34" charset="0"/>
              </a:rPr>
              <a:t>Project plan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B35D68-BAD3-07BC-6046-A49682C55597}"/>
              </a:ext>
            </a:extLst>
          </p:cNvPr>
          <p:cNvGrpSpPr/>
          <p:nvPr/>
        </p:nvGrpSpPr>
        <p:grpSpPr>
          <a:xfrm>
            <a:off x="502100" y="1404964"/>
            <a:ext cx="2046952" cy="2003651"/>
            <a:chOff x="323198" y="2750340"/>
            <a:chExt cx="2046952" cy="2003651"/>
          </a:xfrm>
        </p:grpSpPr>
        <p:pic>
          <p:nvPicPr>
            <p:cNvPr id="11" name="Picture 10" descr="A picture containing food, cooking, dish, pan&#10;&#10;Description automatically generated">
              <a:extLst>
                <a:ext uri="{FF2B5EF4-FFF2-40B4-BE49-F238E27FC236}">
                  <a16:creationId xmlns:a16="http://schemas.microsoft.com/office/drawing/2014/main" id="{7768DB4B-8F14-92AE-F424-7914ED764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79" y="2750340"/>
              <a:ext cx="1961771" cy="13573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E715A-AA58-16CB-925A-AAB65EB2CA8A}"/>
                </a:ext>
              </a:extLst>
            </p:cNvPr>
            <p:cNvSpPr txBox="1"/>
            <p:nvPr/>
          </p:nvSpPr>
          <p:spPr>
            <a:xfrm>
              <a:off x="323198" y="4107660"/>
              <a:ext cx="19264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Bahnschrift Light Condensed" panose="020B0502040204020203" pitchFamily="34" charset="0"/>
                </a:rPr>
                <a:t>Planets and Moons</a:t>
              </a:r>
            </a:p>
            <a:p>
              <a:r>
                <a:rPr lang="de-DE" dirty="0">
                  <a:latin typeface="Bahnschrift Light Condensed" panose="020B0502040204020203" pitchFamily="34" charset="0"/>
                </a:rPr>
                <a:t>Image dataset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0D5FFC-6B43-8369-1EE9-219CB61AA740}"/>
              </a:ext>
            </a:extLst>
          </p:cNvPr>
          <p:cNvGrpSpPr/>
          <p:nvPr/>
        </p:nvGrpSpPr>
        <p:grpSpPr>
          <a:xfrm>
            <a:off x="3824961" y="1404964"/>
            <a:ext cx="3033396" cy="1491350"/>
            <a:chOff x="4491282" y="1394001"/>
            <a:chExt cx="3033396" cy="14913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3AE6FB-3366-1E88-6AB4-05D178FE21EB}"/>
                </a:ext>
              </a:extLst>
            </p:cNvPr>
            <p:cNvSpPr txBox="1"/>
            <p:nvPr/>
          </p:nvSpPr>
          <p:spPr>
            <a:xfrm>
              <a:off x="4491282" y="2516019"/>
              <a:ext cx="3017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Bahnschrift Light Condensed" panose="020B0502040204020203" pitchFamily="34" charset="0"/>
                </a:rPr>
                <a:t>Data pre-processing &amp; augmentation</a:t>
              </a:r>
              <a:endParaRPr lang="de-DE" dirty="0">
                <a:latin typeface="Bahnschrift Light Condensed" panose="020B0502040204020203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3792967-95B7-C7DA-8D4A-FD6B4B05EE08}"/>
                </a:ext>
              </a:extLst>
            </p:cNvPr>
            <p:cNvGrpSpPr/>
            <p:nvPr/>
          </p:nvGrpSpPr>
          <p:grpSpPr>
            <a:xfrm>
              <a:off x="4575720" y="1394001"/>
              <a:ext cx="2948958" cy="1063720"/>
              <a:chOff x="5921910" y="1250111"/>
              <a:chExt cx="4170291" cy="1441821"/>
            </a:xfrm>
          </p:grpSpPr>
          <p:pic>
            <p:nvPicPr>
              <p:cNvPr id="15" name="Picture 14" descr="A picture containing food, cooking, black, grill&#10;&#10;Description automatically generated">
                <a:extLst>
                  <a:ext uri="{FF2B5EF4-FFF2-40B4-BE49-F238E27FC236}">
                    <a16:creationId xmlns:a16="http://schemas.microsoft.com/office/drawing/2014/main" id="{2DD4A15E-7F32-CAE7-FA55-4D0D0A005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1910" y="1250111"/>
                <a:ext cx="2078171" cy="1441821"/>
              </a:xfrm>
              <a:prstGeom prst="rect">
                <a:avLst/>
              </a:prstGeom>
            </p:spPr>
          </p:pic>
          <p:pic>
            <p:nvPicPr>
              <p:cNvPr id="18" name="Picture 17" descr="A group of planets&#10;&#10;Description automatically generated with low confidence">
                <a:extLst>
                  <a:ext uri="{FF2B5EF4-FFF2-40B4-BE49-F238E27FC236}">
                    <a16:creationId xmlns:a16="http://schemas.microsoft.com/office/drawing/2014/main" id="{CEBE0F0E-D7E8-A4A2-C7DB-3DC2046EF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2563" y="1264971"/>
                <a:ext cx="2039638" cy="1415086"/>
              </a:xfrm>
              <a:prstGeom prst="rect">
                <a:avLst/>
              </a:prstGeom>
            </p:spPr>
          </p:pic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75C587-9BBB-413D-BA60-4F07DB2EF1B9}"/>
              </a:ext>
            </a:extLst>
          </p:cNvPr>
          <p:cNvCxnSpPr>
            <a:cxnSpLocks/>
          </p:cNvCxnSpPr>
          <p:nvPr/>
        </p:nvCxnSpPr>
        <p:spPr>
          <a:xfrm>
            <a:off x="2796108" y="2038637"/>
            <a:ext cx="786946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89A853-8FF2-02AF-F146-4E2AACE26537}"/>
              </a:ext>
            </a:extLst>
          </p:cNvPr>
          <p:cNvCxnSpPr>
            <a:cxnSpLocks/>
          </p:cNvCxnSpPr>
          <p:nvPr/>
        </p:nvCxnSpPr>
        <p:spPr>
          <a:xfrm>
            <a:off x="7098097" y="2038637"/>
            <a:ext cx="786946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B7FC5B-09AD-FF65-76DF-D6F64C9B6B8B}"/>
              </a:ext>
            </a:extLst>
          </p:cNvPr>
          <p:cNvSpPr/>
          <p:nvPr/>
        </p:nvSpPr>
        <p:spPr>
          <a:xfrm>
            <a:off x="10351789" y="2711648"/>
            <a:ext cx="874643" cy="606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B0A6522-1FB5-825A-8980-9376ECB51918}"/>
              </a:ext>
            </a:extLst>
          </p:cNvPr>
          <p:cNvGrpSpPr/>
          <p:nvPr/>
        </p:nvGrpSpPr>
        <p:grpSpPr>
          <a:xfrm>
            <a:off x="8023579" y="1404964"/>
            <a:ext cx="3202853" cy="2319464"/>
            <a:chOff x="8023579" y="1404964"/>
            <a:chExt cx="3202853" cy="23194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ADF3B9-B757-A383-FD5C-DFBDB7E40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3579" y="1404964"/>
              <a:ext cx="3202853" cy="185960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C8981E-9099-7EFE-B4CB-F859150DE0DD}"/>
                </a:ext>
              </a:extLst>
            </p:cNvPr>
            <p:cNvSpPr txBox="1"/>
            <p:nvPr/>
          </p:nvSpPr>
          <p:spPr>
            <a:xfrm>
              <a:off x="8023579" y="3355096"/>
              <a:ext cx="313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Bahnschrift Light Condensed" panose="020B0502040204020203" pitchFamily="34" charset="0"/>
                </a:rPr>
                <a:t>Train GAN to create new planet (in 2D)</a:t>
              </a:r>
              <a:endParaRPr lang="de-DE" dirty="0">
                <a:latin typeface="Bahnschrift Light Condensed" panose="020B0502040204020203" pitchFamily="34" charset="0"/>
              </a:endParaRPr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C86978-0146-C3CD-C124-9C0F9F8447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6888" y="3578634"/>
            <a:ext cx="7050117" cy="1520140"/>
          </a:xfrm>
          <a:prstGeom prst="bentConnector3">
            <a:avLst>
              <a:gd name="adj1" fmla="val 102373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D0D569-F74C-796D-BD8C-BCBF6B0061ED}"/>
              </a:ext>
            </a:extLst>
          </p:cNvPr>
          <p:cNvGrpSpPr/>
          <p:nvPr/>
        </p:nvGrpSpPr>
        <p:grpSpPr>
          <a:xfrm>
            <a:off x="5579858" y="4036266"/>
            <a:ext cx="2451476" cy="2452287"/>
            <a:chOff x="1027220" y="4090935"/>
            <a:chExt cx="2451476" cy="245228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66EB920-30D7-5548-BC0B-802BE289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8920" y="4090935"/>
              <a:ext cx="2091359" cy="117311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BE8F5F-4589-3C30-9FBA-E867D88473C7}"/>
                </a:ext>
              </a:extLst>
            </p:cNvPr>
            <p:cNvSpPr txBox="1"/>
            <p:nvPr/>
          </p:nvSpPr>
          <p:spPr>
            <a:xfrm>
              <a:off x="1027220" y="5342893"/>
              <a:ext cx="24514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Bahnschrift Light Condensed" panose="020B0502040204020203" pitchFamily="34" charset="0"/>
                </a:rPr>
                <a:t>Interactive web application using Tensorflow-JS</a:t>
              </a:r>
            </a:p>
            <a:p>
              <a:r>
                <a:rPr lang="de-DE" dirty="0">
                  <a:latin typeface="Bahnschrift Light Condensed" panose="020B0502040204020203" pitchFamily="34" charset="0"/>
                </a:rPr>
                <a:t>. loading models</a:t>
              </a:r>
            </a:p>
            <a:p>
              <a:r>
                <a:rPr lang="de-DE" dirty="0">
                  <a:latin typeface="Bahnschrift Light Condensed" panose="020B0502040204020203" pitchFamily="34" charset="0"/>
                </a:rPr>
                <a:t>. create planets on the go</a:t>
              </a:r>
            </a:p>
          </p:txBody>
        </p: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7216B4E-5BA5-F569-87AF-C911B8F60462}"/>
              </a:ext>
            </a:extLst>
          </p:cNvPr>
          <p:cNvCxnSpPr>
            <a:cxnSpLocks/>
          </p:cNvCxnSpPr>
          <p:nvPr/>
        </p:nvCxnSpPr>
        <p:spPr>
          <a:xfrm>
            <a:off x="3993074" y="5098775"/>
            <a:ext cx="786946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51102BED-0CC5-C0BD-0604-963B01C005F7}"/>
              </a:ext>
            </a:extLst>
          </p:cNvPr>
          <p:cNvSpPr/>
          <p:nvPr/>
        </p:nvSpPr>
        <p:spPr>
          <a:xfrm>
            <a:off x="3909399" y="908193"/>
            <a:ext cx="399212" cy="387540"/>
          </a:xfrm>
          <a:prstGeom prst="ellipse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Bahnschrift SemiBold SemiConden" panose="020B0502040204020203" pitchFamily="34" charset="0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D343A0A-4FBE-4E2F-C797-575B157B921E}"/>
              </a:ext>
            </a:extLst>
          </p:cNvPr>
          <p:cNvSpPr/>
          <p:nvPr/>
        </p:nvSpPr>
        <p:spPr>
          <a:xfrm>
            <a:off x="587281" y="908193"/>
            <a:ext cx="399212" cy="387540"/>
          </a:xfrm>
          <a:prstGeom prst="ellipse">
            <a:avLst/>
          </a:prstGeom>
          <a:solidFill>
            <a:srgbClr val="66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7234CA7-371F-3837-181E-0213E7FF5FED}"/>
              </a:ext>
            </a:extLst>
          </p:cNvPr>
          <p:cNvSpPr/>
          <p:nvPr/>
        </p:nvSpPr>
        <p:spPr>
          <a:xfrm>
            <a:off x="8213703" y="938576"/>
            <a:ext cx="399212" cy="387540"/>
          </a:xfrm>
          <a:prstGeom prst="ellipse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Bahnschrift SemiBold SemiConden" panose="020B0502040204020203" pitchFamily="34" charset="0"/>
              </a:rPr>
              <a:t>3</a:t>
            </a:r>
            <a:endParaRPr lang="en-GB" sz="1100" dirty="0">
              <a:latin typeface="Bahnschrift SemiBold SemiConden" panose="020B0502040204020203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FE09DB2-F2EC-D7EF-BD77-C3C86ED0AF89}"/>
              </a:ext>
            </a:extLst>
          </p:cNvPr>
          <p:cNvSpPr/>
          <p:nvPr/>
        </p:nvSpPr>
        <p:spPr>
          <a:xfrm>
            <a:off x="1066088" y="3925833"/>
            <a:ext cx="399212" cy="387540"/>
          </a:xfrm>
          <a:prstGeom prst="ellipse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Bahnschrift SemiBold SemiConden" panose="020B0502040204020203" pitchFamily="34" charset="0"/>
              </a:rPr>
              <a:t>4</a:t>
            </a:r>
            <a:endParaRPr lang="en-GB" sz="1100" dirty="0">
              <a:latin typeface="Bahnschrift SemiBold SemiConden" panose="020B050204020402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C476D0A-17C5-0168-E983-CD86988F077F}"/>
              </a:ext>
            </a:extLst>
          </p:cNvPr>
          <p:cNvSpPr/>
          <p:nvPr/>
        </p:nvSpPr>
        <p:spPr>
          <a:xfrm>
            <a:off x="5372623" y="3923150"/>
            <a:ext cx="399212" cy="387540"/>
          </a:xfrm>
          <a:prstGeom prst="ellipse">
            <a:avLst/>
          </a:prstGeom>
          <a:solidFill>
            <a:srgbClr val="6666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Bahnschrift SemiBold SemiConden" panose="020B0502040204020203" pitchFamily="34" charset="0"/>
              </a:rPr>
              <a:t>5</a:t>
            </a:r>
            <a:endParaRPr lang="en-GB" sz="1100" dirty="0">
              <a:latin typeface="Bahnschrift SemiBold SemiConden" panose="020B0502040204020203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E6D8AC-0D0C-6234-A35C-5E7B0AD24D56}"/>
              </a:ext>
            </a:extLst>
          </p:cNvPr>
          <p:cNvGrpSpPr/>
          <p:nvPr/>
        </p:nvGrpSpPr>
        <p:grpSpPr>
          <a:xfrm>
            <a:off x="1091832" y="4622821"/>
            <a:ext cx="2342308" cy="1715300"/>
            <a:chOff x="912930" y="4622821"/>
            <a:chExt cx="2342308" cy="1715300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A0944BF-5F5D-EB06-B209-8D4A4F0E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7664" y="4921035"/>
              <a:ext cx="350157" cy="347759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995F31-1C2A-B2F9-DDB2-2B2291B5CFD4}"/>
                </a:ext>
              </a:extLst>
            </p:cNvPr>
            <p:cNvCxnSpPr/>
            <p:nvPr/>
          </p:nvCxnSpPr>
          <p:spPr>
            <a:xfrm flipV="1">
              <a:off x="1322851" y="4775753"/>
              <a:ext cx="267409" cy="150252"/>
            </a:xfrm>
            <a:prstGeom prst="line">
              <a:avLst/>
            </a:prstGeom>
            <a:ln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E10F03-0906-FE91-9A15-4B74B4E8F83F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52" y="5260127"/>
              <a:ext cx="267409" cy="190389"/>
            </a:xfrm>
            <a:prstGeom prst="line">
              <a:avLst/>
            </a:prstGeom>
            <a:ln>
              <a:solidFill>
                <a:srgbClr val="CC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C5F27B8-E3B5-943C-B04D-6D46F75D0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30755" y="4622821"/>
              <a:ext cx="866089" cy="860158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3449657-16D0-1554-658E-E36607D4145C}"/>
                </a:ext>
              </a:extLst>
            </p:cNvPr>
            <p:cNvSpPr txBox="1"/>
            <p:nvPr/>
          </p:nvSpPr>
          <p:spPr>
            <a:xfrm>
              <a:off x="912930" y="5691790"/>
              <a:ext cx="23423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Bahnschrift Light Condensed" panose="020B0502040204020203" pitchFamily="34" charset="0"/>
                </a:rPr>
                <a:t>Apply Super-Resolution CNN</a:t>
              </a:r>
            </a:p>
            <a:p>
              <a:r>
                <a:rPr lang="en-GB" dirty="0">
                  <a:latin typeface="Bahnschrift Light Condensed" panose="020B0502040204020203" pitchFamily="34" charset="0"/>
                </a:rPr>
                <a:t>to scale images</a:t>
              </a:r>
              <a:endParaRPr lang="de-DE" dirty="0"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F3DF7E8C-7312-2E23-E608-5A957B060193}"/>
              </a:ext>
            </a:extLst>
          </p:cNvPr>
          <p:cNvSpPr/>
          <p:nvPr/>
        </p:nvSpPr>
        <p:spPr>
          <a:xfrm>
            <a:off x="10375946" y="2752703"/>
            <a:ext cx="850486" cy="511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F1432-5680-EA93-2750-EAAE8597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73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626311-6134-FA6E-E8F8-15D9EE79D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2250" y="342817"/>
            <a:ext cx="9144000" cy="692087"/>
          </a:xfrm>
        </p:spPr>
        <p:txBody>
          <a:bodyPr>
            <a:noAutofit/>
          </a:bodyPr>
          <a:lstStyle/>
          <a:p>
            <a:r>
              <a:rPr lang="de-DE" sz="2200" dirty="0">
                <a:latin typeface="Bahnschrift SemiBold Condensed" panose="020B0502040204020203" pitchFamily="34" charset="0"/>
              </a:rPr>
              <a:t>Data pre-processing</a:t>
            </a:r>
          </a:p>
          <a:p>
            <a:r>
              <a:rPr lang="de-DE" sz="2200" dirty="0">
                <a:latin typeface="Bahnschrift SemiBold Condensed" panose="020B0502040204020203" pitchFamily="34" charset="0"/>
              </a:rPr>
              <a:t>&amp; augmentation</a:t>
            </a:r>
          </a:p>
        </p:txBody>
      </p:sp>
      <p:pic>
        <p:nvPicPr>
          <p:cNvPr id="11" name="Picture 10" descr="A picture containing food, cooking, dish, pan&#10;&#10;Description automatically generated">
            <a:extLst>
              <a:ext uri="{FF2B5EF4-FFF2-40B4-BE49-F238E27FC236}">
                <a16:creationId xmlns:a16="http://schemas.microsoft.com/office/drawing/2014/main" id="{7768DB4B-8F14-92AE-F424-7914ED76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9" y="2750340"/>
            <a:ext cx="1961771" cy="1357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4E715A-AA58-16CB-925A-AAB65EB2CA8A}"/>
              </a:ext>
            </a:extLst>
          </p:cNvPr>
          <p:cNvSpPr txBox="1"/>
          <p:nvPr/>
        </p:nvSpPr>
        <p:spPr>
          <a:xfrm>
            <a:off x="323198" y="4107660"/>
            <a:ext cx="192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Light Condensed" panose="020B0502040204020203" pitchFamily="34" charset="0"/>
              </a:rPr>
              <a:t>Planets and Moons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AE6FB-3366-1E88-6AB4-05D178FE21EB}"/>
              </a:ext>
            </a:extLst>
          </p:cNvPr>
          <p:cNvSpPr txBox="1"/>
          <p:nvPr/>
        </p:nvSpPr>
        <p:spPr>
          <a:xfrm>
            <a:off x="4491282" y="2516019"/>
            <a:ext cx="30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 Condensed" panose="020B0502040204020203" pitchFamily="34" charset="0"/>
              </a:rPr>
              <a:t>Mix-up</a:t>
            </a:r>
            <a:r>
              <a:rPr lang="en-GB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de-DE" dirty="0">
                <a:latin typeface="Bahnschrift Light Condensed" panose="020B0502040204020203" pitchFamily="34" charset="0"/>
              </a:rPr>
              <a:t> generated (via interpolation)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92967-95B7-C7DA-8D4A-FD6B4B05EE08}"/>
              </a:ext>
            </a:extLst>
          </p:cNvPr>
          <p:cNvGrpSpPr/>
          <p:nvPr/>
        </p:nvGrpSpPr>
        <p:grpSpPr>
          <a:xfrm>
            <a:off x="4575720" y="1394001"/>
            <a:ext cx="2948958" cy="1063720"/>
            <a:chOff x="5921910" y="1250111"/>
            <a:chExt cx="4170291" cy="1441821"/>
          </a:xfrm>
        </p:grpSpPr>
        <p:pic>
          <p:nvPicPr>
            <p:cNvPr id="15" name="Picture 14" descr="A picture containing food, cooking, black, grill&#10;&#10;Description automatically generated">
              <a:extLst>
                <a:ext uri="{FF2B5EF4-FFF2-40B4-BE49-F238E27FC236}">
                  <a16:creationId xmlns:a16="http://schemas.microsoft.com/office/drawing/2014/main" id="{2DD4A15E-7F32-CAE7-FA55-4D0D0A005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1910" y="1250111"/>
              <a:ext cx="2078171" cy="1441821"/>
            </a:xfrm>
            <a:prstGeom prst="rect">
              <a:avLst/>
            </a:prstGeom>
          </p:spPr>
        </p:pic>
        <p:pic>
          <p:nvPicPr>
            <p:cNvPr id="18" name="Picture 17" descr="A group of planets&#10;&#10;Description automatically generated with low confidence">
              <a:extLst>
                <a:ext uri="{FF2B5EF4-FFF2-40B4-BE49-F238E27FC236}">
                  <a16:creationId xmlns:a16="http://schemas.microsoft.com/office/drawing/2014/main" id="{CEBE0F0E-D7E8-A4A2-C7DB-3DC2046EF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2563" y="1264971"/>
              <a:ext cx="2039638" cy="14150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4A1F5D-4EA4-CC0A-04A3-EED6E64614DB}"/>
              </a:ext>
            </a:extLst>
          </p:cNvPr>
          <p:cNvSpPr txBox="1"/>
          <p:nvPr/>
        </p:nvSpPr>
        <p:spPr>
          <a:xfrm>
            <a:off x="10780150" y="282487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Light Condensed" panose="020B0502040204020203" pitchFamily="34" charset="0"/>
              </a:rPr>
              <a:t>Training Data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F49B5A-A612-39A0-C94B-7A41C9BC1A21}"/>
              </a:ext>
            </a:extLst>
          </p:cNvPr>
          <p:cNvGrpSpPr/>
          <p:nvPr/>
        </p:nvGrpSpPr>
        <p:grpSpPr>
          <a:xfrm>
            <a:off x="8804879" y="1572424"/>
            <a:ext cx="1892999" cy="4059292"/>
            <a:chOff x="9714075" y="1309820"/>
            <a:chExt cx="1892999" cy="4059292"/>
          </a:xfrm>
        </p:grpSpPr>
        <p:pic>
          <p:nvPicPr>
            <p:cNvPr id="5" name="Picture 4" descr="A picture containing food, cooking, black, grill&#10;&#10;Description automatically generated">
              <a:extLst>
                <a:ext uri="{FF2B5EF4-FFF2-40B4-BE49-F238E27FC236}">
                  <a16:creationId xmlns:a16="http://schemas.microsoft.com/office/drawing/2014/main" id="{B27F428F-D0CC-F65C-9780-84F9BBFB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1899" y="4023462"/>
              <a:ext cx="1739995" cy="1216378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B132CC45-2242-CFD3-111D-3D67218CB7F1}"/>
                </a:ext>
              </a:extLst>
            </p:cNvPr>
            <p:cNvSpPr/>
            <p:nvPr/>
          </p:nvSpPr>
          <p:spPr>
            <a:xfrm rot="5400000">
              <a:off x="8630929" y="2392966"/>
              <a:ext cx="4059292" cy="1892999"/>
            </a:xfrm>
            <a:prstGeom prst="bracketPair">
              <a:avLst>
                <a:gd name="adj" fmla="val 5284"/>
              </a:avLst>
            </a:prstGeom>
            <a:ln w="571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Picture 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F48C44A8-154D-2013-FA85-5A793435E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85571" y="2746941"/>
              <a:ext cx="1739995" cy="1216378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  <p:pic>
          <p:nvPicPr>
            <p:cNvPr id="19" name="Picture 18" descr="A picture containing food, cooking, dish, pan&#10;&#10;Description automatically generated">
              <a:extLst>
                <a:ext uri="{FF2B5EF4-FFF2-40B4-BE49-F238E27FC236}">
                  <a16:creationId xmlns:a16="http://schemas.microsoft.com/office/drawing/2014/main" id="{2BEF6B15-255C-1D73-A96A-CE03649B1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85572" y="1463882"/>
              <a:ext cx="1739994" cy="1213031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</p:grpSp>
      <p:pic>
        <p:nvPicPr>
          <p:cNvPr id="27" name="Picture 2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E2BE539-8800-D1DF-F404-547368548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564" y="4044974"/>
            <a:ext cx="1714088" cy="118922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4E821F-83DF-DD53-58A5-3147E670A714}"/>
              </a:ext>
            </a:extLst>
          </p:cNvPr>
          <p:cNvCxnSpPr>
            <a:cxnSpLocks/>
          </p:cNvCxnSpPr>
          <p:nvPr/>
        </p:nvCxnSpPr>
        <p:spPr>
          <a:xfrm>
            <a:off x="2657343" y="3645786"/>
            <a:ext cx="1711457" cy="1039814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6EBBE5E-F690-4629-0F3C-48306ACCFF62}"/>
              </a:ext>
            </a:extLst>
          </p:cNvPr>
          <p:cNvSpPr txBox="1"/>
          <p:nvPr/>
        </p:nvSpPr>
        <p:spPr>
          <a:xfrm>
            <a:off x="4491282" y="5247763"/>
            <a:ext cx="245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Light Condensed" panose="020B0502040204020203" pitchFamily="34" charset="0"/>
              </a:rPr>
              <a:t>Augmentation methods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2892B8-81E1-2770-6CC6-F28206255AB1}"/>
              </a:ext>
            </a:extLst>
          </p:cNvPr>
          <p:cNvSpPr txBox="1"/>
          <p:nvPr/>
        </p:nvSpPr>
        <p:spPr>
          <a:xfrm>
            <a:off x="323198" y="4427020"/>
            <a:ext cx="3533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hnschrift SemiBold SemiConden" panose="020B0502040204020203" pitchFamily="34" charset="0"/>
              </a:rPr>
              <a:t>31 celestial objects, 5-6 images each</a:t>
            </a:r>
          </a:p>
          <a:p>
            <a:r>
              <a:rPr lang="de-DE" b="1" dirty="0">
                <a:latin typeface="Bahnschrift SemiBold SemiConden" panose="020B0502040204020203" pitchFamily="34" charset="0"/>
              </a:rPr>
              <a:t>n = 160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0586E9-F0FE-5914-72C7-47390D09BD58}"/>
              </a:ext>
            </a:extLst>
          </p:cNvPr>
          <p:cNvSpPr txBox="1"/>
          <p:nvPr/>
        </p:nvSpPr>
        <p:spPr>
          <a:xfrm>
            <a:off x="4491282" y="284372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hnschrift SemiBold SemiConden" panose="020B0502040204020203" pitchFamily="34" charset="0"/>
              </a:rPr>
              <a:t>m = 3400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682854-D7D4-B6E2-4340-11F8F19C74CA}"/>
              </a:ext>
            </a:extLst>
          </p:cNvPr>
          <p:cNvSpPr txBox="1"/>
          <p:nvPr/>
        </p:nvSpPr>
        <p:spPr>
          <a:xfrm>
            <a:off x="4491282" y="558528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hnschrift SemiBold SemiConden" panose="020B0502040204020203" pitchFamily="34" charset="0"/>
              </a:rPr>
              <a:t>n * 10 = 1600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35C816-476A-F0F2-2F8A-FF8089C66BCB}"/>
              </a:ext>
            </a:extLst>
          </p:cNvPr>
          <p:cNvSpPr txBox="1"/>
          <p:nvPr/>
        </p:nvSpPr>
        <p:spPr>
          <a:xfrm>
            <a:off x="10773712" y="3157035"/>
            <a:ext cx="1180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>
                <a:latin typeface="Bahnschrift SemiBold SemiConden" panose="020B0502040204020203" pitchFamily="34" charset="0"/>
              </a:rPr>
              <a:t>n</a:t>
            </a:r>
          </a:p>
          <a:p>
            <a:pPr algn="r"/>
            <a:r>
              <a:rPr lang="de-DE" b="1" dirty="0">
                <a:latin typeface="Bahnschrift SemiBold SemiConden" panose="020B0502040204020203" pitchFamily="34" charset="0"/>
              </a:rPr>
              <a:t>+ m </a:t>
            </a:r>
          </a:p>
          <a:p>
            <a:pPr algn="r"/>
            <a:r>
              <a:rPr lang="de-DE" b="1" dirty="0">
                <a:latin typeface="Bahnschrift SemiBold SemiConden" panose="020B0502040204020203" pitchFamily="34" charset="0"/>
              </a:rPr>
              <a:t>-----</a:t>
            </a:r>
          </a:p>
          <a:p>
            <a:pPr algn="r"/>
            <a:r>
              <a:rPr lang="de-DE" b="1" dirty="0">
                <a:latin typeface="Bahnschrift SemiBold SemiConden" panose="020B0502040204020203" pitchFamily="34" charset="0"/>
              </a:rPr>
              <a:t>N </a:t>
            </a:r>
            <a:r>
              <a:rPr lang="de-DE" b="1">
                <a:latin typeface="Bahnschrift SemiBold SemiConden" panose="020B0502040204020203" pitchFamily="34" charset="0"/>
              </a:rPr>
              <a:t>= 5000</a:t>
            </a:r>
            <a:endParaRPr lang="de-DE" b="1" dirty="0">
              <a:latin typeface="Bahnschrift SemiBold SemiConden" panose="020B0502040204020203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75C587-9BBB-413D-BA60-4F07DB2EF1B9}"/>
              </a:ext>
            </a:extLst>
          </p:cNvPr>
          <p:cNvCxnSpPr>
            <a:cxnSpLocks/>
          </p:cNvCxnSpPr>
          <p:nvPr/>
        </p:nvCxnSpPr>
        <p:spPr>
          <a:xfrm flipV="1">
            <a:off x="2657342" y="2038637"/>
            <a:ext cx="1711458" cy="115551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06BD39-AB90-77A7-9802-31BF42384303}"/>
              </a:ext>
            </a:extLst>
          </p:cNvPr>
          <p:cNvCxnSpPr>
            <a:cxnSpLocks/>
          </p:cNvCxnSpPr>
          <p:nvPr/>
        </p:nvCxnSpPr>
        <p:spPr>
          <a:xfrm>
            <a:off x="7772352" y="2038637"/>
            <a:ext cx="897059" cy="1458763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806F24-EC6E-0D95-5DF2-FCE11630D4AB}"/>
              </a:ext>
            </a:extLst>
          </p:cNvPr>
          <p:cNvCxnSpPr>
            <a:cxnSpLocks/>
          </p:cNvCxnSpPr>
          <p:nvPr/>
        </p:nvCxnSpPr>
        <p:spPr>
          <a:xfrm flipV="1">
            <a:off x="6571550" y="3732143"/>
            <a:ext cx="2112778" cy="950823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5DED2A-2EA0-1F50-8DC7-2244EEB7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30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684E-1418-E9EE-52B7-F1212731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6666FF"/>
                </a:solidFill>
                <a:latin typeface="Bahnschrift SemiBold Condensed" panose="020B0502040204020203" pitchFamily="34" charset="0"/>
                <a:ea typeface="+mn-ea"/>
                <a:cs typeface="+mn-cs"/>
              </a:rPr>
              <a:t>GAN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6BC0F5-5F6D-0B19-4F32-A678F183B959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3807862" cy="43125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generator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input: random noise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layers: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output: image 500x500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loss: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GB" dirty="0">
              <a:latin typeface="Bahnschrift SemiCondensed" panose="020B050204020402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D8C63-E64B-2E7C-2FC5-58CF0C6FD00B}"/>
              </a:ext>
            </a:extLst>
          </p:cNvPr>
          <p:cNvSpPr txBox="1">
            <a:spLocks/>
          </p:cNvSpPr>
          <p:nvPr/>
        </p:nvSpPr>
        <p:spPr>
          <a:xfrm>
            <a:off x="7545937" y="1690688"/>
            <a:ext cx="3807862" cy="431254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discriminator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input: image</a:t>
            </a:r>
          </a:p>
          <a:p>
            <a:pPr marL="0" indent="0" algn="r">
              <a:buNone/>
            </a:pPr>
            <a:r>
              <a:rPr lang="en-GB" dirty="0">
                <a:latin typeface="Bahnschrift SemiCondensed" panose="020B0502040204020203" pitchFamily="34" charset="0"/>
              </a:rPr>
              <a:t>layers: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output: sigmoid activation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dirty="0">
                <a:latin typeface="Bahnschrift SemiCondensed" panose="020B0502040204020203" pitchFamily="34" charset="0"/>
              </a:rPr>
              <a:t>loss:</a:t>
            </a: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2D3A81E1-43D4-0193-B42B-7A50F8EFA3C2}"/>
              </a:ext>
            </a:extLst>
          </p:cNvPr>
          <p:cNvSpPr/>
          <p:nvPr/>
        </p:nvSpPr>
        <p:spPr>
          <a:xfrm>
            <a:off x="5456131" y="2954042"/>
            <a:ext cx="1276171" cy="1715567"/>
          </a:xfrm>
          <a:prstGeom prst="lightningBol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5E2BCE-2D77-A84C-B5B7-12AFD9B94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54" y="3071430"/>
            <a:ext cx="2426291" cy="1480793"/>
          </a:xfrm>
          <a:ln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rgbClr val="6666FF"/>
                </a:solidFill>
                <a:latin typeface="Bahnschrift SemiBold Condensed" panose="020B0502040204020203" pitchFamily="34" charset="0"/>
              </a:rPr>
              <a:t>competing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rgbClr val="6666FF"/>
                </a:solidFill>
                <a:latin typeface="Bahnschrift SemiBold Condensed" panose="020B0502040204020203" pitchFamily="34" charset="0"/>
              </a:rPr>
              <a:t>training: 200 epochs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rgbClr val="6666FF"/>
                </a:solidFill>
                <a:latin typeface="Bahnschrift SemiBold Condensed" panose="020B0502040204020203" pitchFamily="34" charset="0"/>
              </a:rPr>
              <a:t>losses decrease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45B24C-9E57-4008-1B1D-1F13F9EC9C7B}"/>
              </a:ext>
            </a:extLst>
          </p:cNvPr>
          <p:cNvCxnSpPr>
            <a:stCxn id="4" idx="3"/>
          </p:cNvCxnSpPr>
          <p:nvPr/>
        </p:nvCxnSpPr>
        <p:spPr>
          <a:xfrm flipV="1">
            <a:off x="4646062" y="3846961"/>
            <a:ext cx="3446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186C6D-B516-5957-5EC7-CEC96820D02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136806" y="3846961"/>
            <a:ext cx="40913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988806A-70BD-79F6-6821-C8AF85D7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055" y="4669609"/>
            <a:ext cx="5907692" cy="4430769"/>
          </a:xfrm>
          <a:prstGeom prst="rect">
            <a:avLst/>
          </a:prstGeom>
          <a:ln>
            <a:solidFill>
              <a:srgbClr val="9999FF"/>
            </a:solidFill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C2C8AFB-C5BC-9259-4FD7-7E6C4ED2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984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684E-1418-E9EE-52B7-F1212731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6666FF"/>
                </a:solidFill>
                <a:latin typeface="Bahnschrift SemiBold Condensed" panose="020B0502040204020203" pitchFamily="34" charset="0"/>
                <a:ea typeface="+mn-ea"/>
                <a:cs typeface="+mn-cs"/>
              </a:rPr>
              <a:t>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45B24C-9E57-4008-1B1D-1F13F9EC9C7B}"/>
              </a:ext>
            </a:extLst>
          </p:cNvPr>
          <p:cNvCxnSpPr>
            <a:cxnSpLocks/>
          </p:cNvCxnSpPr>
          <p:nvPr/>
        </p:nvCxnSpPr>
        <p:spPr>
          <a:xfrm>
            <a:off x="5178037" y="3945025"/>
            <a:ext cx="19577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CB1C2F-4089-4F76-2113-C56691D9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50" y="2243651"/>
            <a:ext cx="2426291" cy="1480793"/>
          </a:xfrm>
          <a:ln>
            <a:noFill/>
          </a:ln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2400" dirty="0">
                <a:latin typeface="Bahnschrift SemiCondensed" panose="020B0502040204020203" pitchFamily="34" charset="0"/>
              </a:rPr>
              <a:t>enhancing images:</a:t>
            </a:r>
          </a:p>
          <a:p>
            <a:pPr marL="457200" indent="-457200" algn="ctr">
              <a:buSzPct val="77000"/>
              <a:buFont typeface="+mj-lt"/>
              <a:buAutoNum type="arabicPeriod"/>
            </a:pPr>
            <a:r>
              <a:rPr lang="en-GB" sz="2400" dirty="0">
                <a:latin typeface="Bahnschrift SemiCondensed" panose="020B0502040204020203" pitchFamily="34" charset="0"/>
              </a:rPr>
              <a:t>circle cut-out</a:t>
            </a:r>
          </a:p>
          <a:p>
            <a:pPr marL="457200" indent="-457200" algn="ctr">
              <a:buSzPct val="77000"/>
              <a:buFont typeface="+mj-lt"/>
              <a:buAutoNum type="arabicPeriod"/>
            </a:pPr>
            <a:r>
              <a:rPr lang="en-GB" sz="2400" dirty="0">
                <a:latin typeface="Bahnschrift SemiCondensed" panose="020B0502040204020203" pitchFamily="34" charset="0"/>
              </a:rPr>
              <a:t>smoothing</a:t>
            </a:r>
          </a:p>
          <a:p>
            <a:pPr marL="457200" indent="-457200" algn="ctr">
              <a:buSzPct val="77000"/>
              <a:buFont typeface="+mj-lt"/>
              <a:buAutoNum type="arabicPeriod"/>
            </a:pPr>
            <a:r>
              <a:rPr lang="en-GB" sz="2400" dirty="0">
                <a:latin typeface="Bahnschrift SemiCondensed" panose="020B0502040204020203" pitchFamily="34" charset="0"/>
              </a:rPr>
              <a:t>scaling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409E33-EEC9-B422-C2AB-E9F79D18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2" y="3528824"/>
            <a:ext cx="1480793" cy="14807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9B4888-BEA1-EF9C-2A3F-F4FAFE70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39" y="1848383"/>
            <a:ext cx="1480794" cy="14807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7A3A72-72DB-A9AD-2AD1-4B352F88F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439" y="3528824"/>
            <a:ext cx="1480794" cy="14807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9B5F83-112A-61F2-6170-28A30CACC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1848383"/>
            <a:ext cx="1480794" cy="148079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96CA536-8B12-94BB-52FF-75F0EF23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280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684E-1418-E9EE-52B7-F1212731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6666FF"/>
                </a:solidFill>
                <a:latin typeface="Bahnschrift SemiBold Condensed" panose="020B0502040204020203" pitchFamily="34" charset="0"/>
                <a:ea typeface="+mn-ea"/>
                <a:cs typeface="+mn-cs"/>
              </a:rPr>
              <a:t>discussion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66B9-1AAC-2CBD-7AE5-4C9E2122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90688"/>
            <a:ext cx="5532781" cy="3517665"/>
          </a:xfrm>
        </p:spPr>
        <p:txBody>
          <a:bodyPr>
            <a:normAutofit/>
          </a:bodyPr>
          <a:lstStyle/>
          <a:p>
            <a:pPr>
              <a:buSzPct val="81000"/>
            </a:pPr>
            <a:r>
              <a:rPr lang="en-GB" sz="2400" dirty="0">
                <a:latin typeface="Bahnschrift SemiCondensed" panose="020B0502040204020203" pitchFamily="34" charset="0"/>
              </a:rPr>
              <a:t>could we have used a different architecture to gain better results?</a:t>
            </a:r>
          </a:p>
          <a:p>
            <a:pPr>
              <a:buSzPct val="81000"/>
            </a:pPr>
            <a:r>
              <a:rPr lang="en-GB" sz="2400" dirty="0">
                <a:latin typeface="Bahnschrift SemiCondensed" panose="020B0502040204020203" pitchFamily="34" charset="0"/>
              </a:rPr>
              <a:t>are these planets realistic?</a:t>
            </a:r>
          </a:p>
          <a:p>
            <a:pPr>
              <a:buSzPct val="81000"/>
            </a:pPr>
            <a:r>
              <a:rPr lang="en-GB" sz="2400" dirty="0">
                <a:latin typeface="Bahnschrift SemiCondensed" panose="020B0502040204020203" pitchFamily="34" charset="0"/>
              </a:rPr>
              <a:t>any related work?</a:t>
            </a:r>
          </a:p>
          <a:p>
            <a:pPr>
              <a:buSzPct val="81000"/>
            </a:pPr>
            <a:r>
              <a:rPr lang="en-GB" sz="2400" dirty="0">
                <a:latin typeface="Bahnschrift SemiCondensed" panose="020B0502040204020203" pitchFamily="34" charset="0"/>
              </a:rPr>
              <a:t>future projects/ideas?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0681-823D-F52C-AB08-E9D147AD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71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684E-1418-E9EE-52B7-F1212731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add-on: live webapp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66B9-1AAC-2CBD-7AE5-4C9E2122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690688"/>
            <a:ext cx="4614015" cy="4727204"/>
          </a:xfrm>
        </p:spPr>
        <p:txBody>
          <a:bodyPr>
            <a:normAutofit/>
          </a:bodyPr>
          <a:lstStyle/>
          <a:p>
            <a:pPr algn="just">
              <a:buSzPct val="81000"/>
            </a:pPr>
            <a:r>
              <a:rPr lang="en-GB" sz="2400" dirty="0" err="1">
                <a:latin typeface="Bahnschrift SemiBold Condensed" panose="020B0502040204020203" pitchFamily="34" charset="0"/>
              </a:rPr>
              <a:t>tensorflow-js</a:t>
            </a:r>
            <a:r>
              <a:rPr lang="en-GB" sz="2400" dirty="0">
                <a:latin typeface="Bahnschrift SemiCondensed" panose="020B0502040204020203" pitchFamily="34" charset="0"/>
              </a:rPr>
              <a:t> to load models</a:t>
            </a:r>
          </a:p>
          <a:p>
            <a:pPr marL="457205" lvl="1" indent="0" algn="just">
              <a:buSzPct val="81000"/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(generator)</a:t>
            </a:r>
          </a:p>
          <a:p>
            <a:pPr marL="457205" lvl="1" indent="0" algn="just">
              <a:buSzPct val="81000"/>
              <a:buNone/>
            </a:pPr>
            <a:r>
              <a:rPr lang="en-GB" sz="2000" dirty="0">
                <a:latin typeface="Bahnschrift SemiCondensed" panose="020B0502040204020203" pitchFamily="34" charset="0"/>
              </a:rPr>
              <a:t>(super resolution CNN) </a:t>
            </a:r>
            <a:r>
              <a:rPr lang="en-GB" sz="2000" dirty="0">
                <a:solidFill>
                  <a:srgbClr val="9999FF"/>
                </a:solidFill>
                <a:latin typeface="Bahnschrift SemiCondensed" panose="020B0502040204020203" pitchFamily="34" charset="0"/>
              </a:rPr>
              <a:t>- pretrained</a:t>
            </a:r>
          </a:p>
          <a:p>
            <a:pPr algn="just">
              <a:buSzPct val="81000"/>
            </a:pPr>
            <a:r>
              <a:rPr lang="en-GB" sz="2400" dirty="0" err="1">
                <a:latin typeface="Bahnschrift SemiBold Condensed" panose="020B0502040204020203" pitchFamily="34" charset="0"/>
              </a:rPr>
              <a:t>name_generator</a:t>
            </a:r>
            <a:r>
              <a:rPr lang="en-GB" sz="2400" dirty="0">
                <a:latin typeface="Bahnschrift SemiBold Condensed" panose="020B0502040204020203" pitchFamily="34" charset="0"/>
              </a:rPr>
              <a:t>() </a:t>
            </a:r>
            <a:r>
              <a:rPr lang="en-GB" sz="2400" dirty="0">
                <a:latin typeface="Bahnschrift SemiCondensed" panose="020B0502040204020203" pitchFamily="34" charset="0"/>
              </a:rPr>
              <a:t>to come up with fictive names</a:t>
            </a:r>
          </a:p>
          <a:p>
            <a:pPr algn="just">
              <a:buSzPct val="81000"/>
            </a:pPr>
            <a:r>
              <a:rPr lang="en-GB" sz="2400" dirty="0" err="1">
                <a:latin typeface="Bahnschrift SemiBold Condensed" panose="020B0502040204020203" pitchFamily="34" charset="0"/>
              </a:rPr>
              <a:t>find_dominant_color</a:t>
            </a:r>
            <a:r>
              <a:rPr lang="en-GB" sz="2400" dirty="0">
                <a:latin typeface="Bahnschrift SemiBold Condensed" panose="020B0502040204020203" pitchFamily="34" charset="0"/>
              </a:rPr>
              <a:t>() </a:t>
            </a:r>
            <a:r>
              <a:rPr lang="en-GB" sz="2400" dirty="0">
                <a:latin typeface="Bahnschrift SemiCondensed" panose="020B0502040204020203" pitchFamily="34" charset="0"/>
              </a:rPr>
              <a:t>to display planet name in most apparent </a:t>
            </a:r>
            <a:r>
              <a:rPr lang="en-GB" sz="2400" dirty="0" err="1">
                <a:latin typeface="Bahnschrift SemiCondensed" panose="020B0502040204020203" pitchFamily="34" charset="0"/>
              </a:rPr>
              <a:t>color</a:t>
            </a:r>
            <a:endParaRPr lang="en-GB" sz="2400" dirty="0">
              <a:latin typeface="Bahnschrift SemiCondensed" panose="020B0502040204020203" pitchFamily="34" charset="0"/>
            </a:endParaRPr>
          </a:p>
          <a:p>
            <a:pPr marL="0" indent="0">
              <a:buSzPct val="81000"/>
              <a:buNone/>
            </a:pPr>
            <a:endParaRPr lang="en-GB" sz="2400" dirty="0">
              <a:latin typeface="Bahnschrift SemiCondensed" panose="020B0502040204020203" pitchFamily="34" charset="0"/>
            </a:endParaRPr>
          </a:p>
          <a:p>
            <a:pPr marL="0" indent="0">
              <a:buSzPct val="81000"/>
              <a:buNone/>
            </a:pPr>
            <a:endParaRPr lang="en-GB" sz="2400" dirty="0">
              <a:latin typeface="Bahnschrift SemiCondensed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0681-823D-F52C-AB08-E9D147AD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AC9BD-F426-4B4B-A972-A7ACAF338867}" type="slidenum">
              <a:rPr lang="de-DE" smtClean="0"/>
              <a:t>7</a:t>
            </a:fld>
            <a:endParaRPr lang="de-D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0E5CAA-576D-B55A-51C9-AB64BAF5A347}"/>
              </a:ext>
            </a:extLst>
          </p:cNvPr>
          <p:cNvSpPr txBox="1">
            <a:spLocks/>
          </p:cNvSpPr>
          <p:nvPr/>
        </p:nvSpPr>
        <p:spPr>
          <a:xfrm>
            <a:off x="7075918" y="1690688"/>
            <a:ext cx="4277881" cy="3342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81000"/>
              <a:buNone/>
            </a:pPr>
            <a:r>
              <a:rPr lang="en-GB" sz="2000" dirty="0">
                <a:solidFill>
                  <a:srgbClr val="6666FF"/>
                </a:solidFill>
                <a:latin typeface="Bahnschrift Semi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http://www.theseplanetsdonotexist.com/</a:t>
            </a:r>
          </a:p>
          <a:p>
            <a:pPr marL="0" indent="0">
              <a:buSzPct val="81000"/>
              <a:buNone/>
            </a:pPr>
            <a:endParaRPr lang="en-GB" sz="2000" dirty="0">
              <a:solidFill>
                <a:srgbClr val="6666FF"/>
              </a:solidFill>
              <a:latin typeface="Bahnschrift SemiCondensed" panose="020B0502040204020203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SzPct val="81000"/>
              <a:buNone/>
            </a:pPr>
            <a:r>
              <a:rPr lang="en-GB" sz="2000" dirty="0">
                <a:solidFill>
                  <a:srgbClr val="6666FF"/>
                </a:solidFill>
                <a:latin typeface="Bahnschrift Semi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https://github.com/avocardio/ganiverse</a:t>
            </a:r>
            <a:endParaRPr lang="en-GB" sz="2000" dirty="0">
              <a:solidFill>
                <a:srgbClr val="6666FF"/>
              </a:solidFill>
              <a:latin typeface="Bahnschrift SemiCondensed" panose="020B0502040204020203" pitchFamily="34" charset="0"/>
            </a:endParaRPr>
          </a:p>
          <a:p>
            <a:pPr marL="0" indent="0">
              <a:buSzPct val="81000"/>
              <a:buNone/>
            </a:pPr>
            <a:endParaRPr lang="en-GB" sz="2000" dirty="0">
              <a:solidFill>
                <a:srgbClr val="6666FF"/>
              </a:solidFill>
              <a:latin typeface="Bahnschrift SemiCondensed" panose="020B0502040204020203" pitchFamily="34" charset="0"/>
            </a:endParaRPr>
          </a:p>
          <a:p>
            <a:pPr marL="0" indent="0">
              <a:buSzPct val="81000"/>
              <a:buNone/>
            </a:pPr>
            <a:r>
              <a:rPr lang="en-GB" sz="2000" dirty="0">
                <a:solidFill>
                  <a:srgbClr val="6666FF"/>
                </a:solidFill>
                <a:latin typeface="Bahnschrift SemiCondensed" panose="020B0502040204020203" pitchFamily="34" charset="0"/>
              </a:rPr>
              <a:t>twitter: @theganiverse Ganiverse300</a:t>
            </a:r>
          </a:p>
          <a:p>
            <a:pPr marL="0" indent="0">
              <a:buSzPct val="81000"/>
              <a:buNone/>
            </a:pPr>
            <a:r>
              <a:rPr lang="en-GB" sz="2000" dirty="0">
                <a:solidFill>
                  <a:srgbClr val="6666FF"/>
                </a:solidFill>
                <a:latin typeface="Bahnschrift SemiCondensed" panose="020B0502040204020203" pitchFamily="34" charset="0"/>
              </a:rPr>
              <a:t>(one new planet every week)</a:t>
            </a:r>
          </a:p>
        </p:txBody>
      </p:sp>
    </p:spTree>
    <p:extLst>
      <p:ext uri="{BB962C8B-B14F-4D97-AF65-F5344CB8AC3E}">
        <p14:creationId xmlns:p14="http://schemas.microsoft.com/office/powerpoint/2010/main" val="1373686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</TotalTime>
  <Words>276</Words>
  <Application>Microsoft Office PowerPoint</Application>
  <PresentationFormat>Widescreen</PresentationFormat>
  <Paragraphs>83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Bahnschrift Light Condensed</vt:lpstr>
      <vt:lpstr>Bahnschrift SemiBold Condensed</vt:lpstr>
      <vt:lpstr>Bahnschrift SemiBold SemiConden</vt:lpstr>
      <vt:lpstr>Bahnschrift SemiCondensed</vt:lpstr>
      <vt:lpstr>Calibri</vt:lpstr>
      <vt:lpstr>Calibri Light</vt:lpstr>
      <vt:lpstr>Office Theme</vt:lpstr>
      <vt:lpstr>ganiverse</vt:lpstr>
      <vt:lpstr>PowerPoint Presentation</vt:lpstr>
      <vt:lpstr>PowerPoint Presentation</vt:lpstr>
      <vt:lpstr>GAN architecture</vt:lpstr>
      <vt:lpstr>results</vt:lpstr>
      <vt:lpstr>discussion</vt:lpstr>
      <vt:lpstr>add-on: live webapp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Maximilian Kalcher</dc:creator>
  <cp:lastModifiedBy>Christian Burmester</cp:lastModifiedBy>
  <cp:revision>40</cp:revision>
  <cp:lastPrinted>2022-06-08T08:12:46Z</cp:lastPrinted>
  <dcterms:created xsi:type="dcterms:W3CDTF">2022-05-13T14:02:50Z</dcterms:created>
  <dcterms:modified xsi:type="dcterms:W3CDTF">2022-06-22T10:50:21Z</dcterms:modified>
</cp:coreProperties>
</file>